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40"/>
  </p:notesMasterIdLst>
  <p:handoutMasterIdLst>
    <p:handoutMasterId r:id="rId41"/>
  </p:handoutMasterIdLst>
  <p:sldIdLst>
    <p:sldId id="356" r:id="rId7"/>
    <p:sldId id="396" r:id="rId8"/>
    <p:sldId id="397" r:id="rId9"/>
    <p:sldId id="398" r:id="rId10"/>
    <p:sldId id="399" r:id="rId11"/>
    <p:sldId id="433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31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5" r:id="rId28"/>
    <p:sldId id="417" r:id="rId29"/>
    <p:sldId id="430" r:id="rId30"/>
    <p:sldId id="418" r:id="rId31"/>
    <p:sldId id="419" r:id="rId32"/>
    <p:sldId id="420" r:id="rId33"/>
    <p:sldId id="434" r:id="rId34"/>
    <p:sldId id="432" r:id="rId35"/>
    <p:sldId id="422" r:id="rId36"/>
    <p:sldId id="428" r:id="rId37"/>
    <p:sldId id="414" r:id="rId38"/>
    <p:sldId id="416" r:id="rId39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8FD2"/>
    <a:srgbClr val="FACC2E"/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8303" autoAdjust="0"/>
  </p:normalViewPr>
  <p:slideViewPr>
    <p:cSldViewPr snapToGrid="0">
      <p:cViewPr varScale="1">
        <p:scale>
          <a:sx n="114" d="100"/>
          <a:sy n="114" d="100"/>
        </p:scale>
        <p:origin x="145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13/07/2016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13/07/2016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018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113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986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608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34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182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572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925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410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97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21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199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959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781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437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477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070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420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2701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7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014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985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280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302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449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74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52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Jonas Mayer (TUM) | 13.07.2016 | A Metric for Hand Comfort/Discomfort Evaluation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Jonas Mayer (TUM) | 13.07.2016 | A Metric for Hand Comfort/Discomfort Evaluation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Jonas Mayer (TUM) | 13.07.2016 | A Metric for Hand Comfort/Discomfort Evaluation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sldNum="0"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4" Type="http://schemas.openxmlformats.org/officeDocument/2006/relationships/image" Target="../media/image1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1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4" Type="http://schemas.openxmlformats.org/officeDocument/2006/relationships/image" Target="../media/image1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4" Type="http://schemas.openxmlformats.org/officeDocument/2006/relationships/image" Target="../media/image12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1.gif"/><Relationship Id="rId7" Type="http://schemas.openxmlformats.org/officeDocument/2006/relationships/image" Target="../media/image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8.jpg"/><Relationship Id="rId4" Type="http://schemas.openxmlformats.org/officeDocument/2006/relationships/image" Target="../media/image12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Metric for Hand Comfort/Discomfort Evaluation</a:t>
            </a:r>
            <a:br>
              <a:rPr lang="en-US" b="1" dirty="0"/>
            </a:br>
            <a:r>
              <a:rPr lang="en-US" dirty="0"/>
              <a:t>Towards Expressivity in Spatial Control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043139"/>
          </a:xfrm>
        </p:spPr>
        <p:txBody>
          <a:bodyPr/>
          <a:lstStyle/>
          <a:p>
            <a:r>
              <a:rPr lang="de-DE" dirty="0"/>
              <a:t>Bachelor Thesis </a:t>
            </a:r>
            <a:r>
              <a:rPr lang="en-US" dirty="0"/>
              <a:t>Presentation</a:t>
            </a:r>
          </a:p>
          <a:p>
            <a:endParaRPr lang="en-US" dirty="0"/>
          </a:p>
          <a:p>
            <a:r>
              <a:rPr lang="en-US" dirty="0"/>
              <a:t>Student: 		Jonas Mayer</a:t>
            </a:r>
          </a:p>
          <a:p>
            <a:r>
              <a:rPr lang="en-US" dirty="0"/>
              <a:t>Supervisor: 	Nicholas </a:t>
            </a:r>
            <a:r>
              <a:rPr lang="en-US" dirty="0" err="1"/>
              <a:t>Katzakis</a:t>
            </a:r>
            <a:endParaRPr lang="en-US" dirty="0"/>
          </a:p>
          <a:p>
            <a:r>
              <a:rPr lang="en-US" dirty="0"/>
              <a:t>Director:	 	Gudrun </a:t>
            </a:r>
            <a:r>
              <a:rPr lang="en-US" dirty="0" err="1"/>
              <a:t>Klinker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Garching</a:t>
            </a:r>
            <a:r>
              <a:rPr lang="en-US" dirty="0"/>
              <a:t>, July 13th 2016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7791977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Finger Hyperextension (HE)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 err="1"/>
              <a:t>LaViola</a:t>
            </a:r>
            <a:r>
              <a:rPr lang="de-DE" sz="2200" dirty="0"/>
              <a:t> et al. : </a:t>
            </a:r>
            <a:r>
              <a:rPr lang="en-US" sz="2200" dirty="0"/>
              <a:t>“[hyperextension] puts more strain on the [MCP] joints and tendons than the hand is accustomed to”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High stress on joints, tendons, muscles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</a:t>
            </a:r>
            <a:endParaRPr lang="de-DE" sz="2200" dirty="0"/>
          </a:p>
          <a:p>
            <a:pPr>
              <a:lnSpc>
                <a:spcPct val="150000"/>
              </a:lnSpc>
            </a:pPr>
            <a:endParaRPr lang="en-US" sz="2600" b="1" dirty="0">
              <a:solidFill>
                <a:srgbClr val="568FD2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Picture 2318"/>
          <p:cNvPicPr/>
          <p:nvPr/>
        </p:nvPicPr>
        <p:blipFill rotWithShape="1">
          <a:blip r:embed="rId4"/>
          <a:srcRect l="11153" t="9524" r="35064" b="71429"/>
          <a:stretch/>
        </p:blipFill>
        <p:spPr>
          <a:xfrm>
            <a:off x="3648547" y="3869267"/>
            <a:ext cx="4352452" cy="2396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77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11"/>
    </mc:Choice>
    <mc:Fallback xmlns="">
      <p:transition spd="slow" advTm="23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85006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Finger Abduction (FA)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Analog to hyperextension: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High abduction creates stress on joints, tendons, muscles, soft tissue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 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Picture 2318"/>
          <p:cNvPicPr/>
          <p:nvPr/>
        </p:nvPicPr>
        <p:blipFill rotWithShape="1">
          <a:blip r:embed="rId4"/>
          <a:srcRect l="63862" b="66266"/>
          <a:stretch/>
        </p:blipFill>
        <p:spPr>
          <a:xfrm>
            <a:off x="5558626" y="1762188"/>
            <a:ext cx="2814908" cy="38962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857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45"/>
    </mc:Choice>
    <mc:Fallback xmlns="">
      <p:transition spd="slow" advTm="16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85006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Hand Model: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21 DOF Angle Based Hand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Interpret Hand as a vector of length 21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In  Theory: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There is a RRP for each DOF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Identify RRP for each DOF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For a particular hand posture, add up the distances to the RPP for each joint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Concrete Implementation: RRP Metric Comp.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12767" y="3965510"/>
            <a:ext cx="1950098" cy="227666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9" name="Gerader Verbinder 28"/>
          <p:cNvCxnSpPr/>
          <p:nvPr/>
        </p:nvCxnSpPr>
        <p:spPr>
          <a:xfrm flipH="1">
            <a:off x="6669551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H="1" flipV="1">
            <a:off x="6545549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Flussdiagramm: Verbindungsstelle 17"/>
          <p:cNvSpPr/>
          <p:nvPr/>
        </p:nvSpPr>
        <p:spPr>
          <a:xfrm>
            <a:off x="6602473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11" name="Flussdiagramm: Verbindungsstelle 10"/>
          <p:cNvSpPr/>
          <p:nvPr/>
        </p:nvSpPr>
        <p:spPr>
          <a:xfrm>
            <a:off x="6453551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43" name="Gerader Verbinder 42"/>
          <p:cNvCxnSpPr/>
          <p:nvPr/>
        </p:nvCxnSpPr>
        <p:spPr>
          <a:xfrm flipH="1">
            <a:off x="7175994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H="1" flipV="1">
            <a:off x="7051992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Flussdiagramm: Verbindungsstelle 44"/>
          <p:cNvSpPr/>
          <p:nvPr/>
        </p:nvSpPr>
        <p:spPr>
          <a:xfrm>
            <a:off x="7108916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47" name="Flussdiagramm: Verbindungsstelle 46"/>
          <p:cNvSpPr/>
          <p:nvPr/>
        </p:nvSpPr>
        <p:spPr>
          <a:xfrm>
            <a:off x="6959994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48" name="Gerader Verbinder 47"/>
          <p:cNvCxnSpPr/>
          <p:nvPr/>
        </p:nvCxnSpPr>
        <p:spPr>
          <a:xfrm flipH="1">
            <a:off x="7682437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 flipV="1">
            <a:off x="7558435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Flussdiagramm: Verbindungsstelle 49"/>
          <p:cNvSpPr/>
          <p:nvPr/>
        </p:nvSpPr>
        <p:spPr>
          <a:xfrm>
            <a:off x="7615359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466437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53" name="Gerader Verbinder 52"/>
          <p:cNvCxnSpPr/>
          <p:nvPr/>
        </p:nvCxnSpPr>
        <p:spPr>
          <a:xfrm flipH="1">
            <a:off x="8188880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H="1" flipV="1">
            <a:off x="8064878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Flussdiagramm: Verbindungsstelle 54"/>
          <p:cNvSpPr/>
          <p:nvPr/>
        </p:nvSpPr>
        <p:spPr>
          <a:xfrm>
            <a:off x="8121802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7" name="Flussdiagramm: Verbindungsstelle 56"/>
          <p:cNvSpPr/>
          <p:nvPr/>
        </p:nvSpPr>
        <p:spPr>
          <a:xfrm>
            <a:off x="7972880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58" name="Gerader Verbinder 57"/>
          <p:cNvCxnSpPr/>
          <p:nvPr/>
        </p:nvCxnSpPr>
        <p:spPr>
          <a:xfrm flipH="1" flipV="1">
            <a:off x="6292328" y="1850076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Gerader Verbinder 59"/>
          <p:cNvCxnSpPr/>
          <p:nvPr/>
        </p:nvCxnSpPr>
        <p:spPr>
          <a:xfrm flipH="1" flipV="1">
            <a:off x="6793558" y="1834942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 flipH="1" flipV="1">
            <a:off x="7294788" y="1819808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 flipH="1" flipV="1">
            <a:off x="7796018" y="1804674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Flussdiagramm: Verbindungsstelle 21"/>
          <p:cNvSpPr/>
          <p:nvPr/>
        </p:nvSpPr>
        <p:spPr>
          <a:xfrm>
            <a:off x="6369612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46" name="Flussdiagramm: Verbindungsstelle 45"/>
          <p:cNvSpPr/>
          <p:nvPr/>
        </p:nvSpPr>
        <p:spPr>
          <a:xfrm>
            <a:off x="6876055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382498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6" name="Flussdiagramm: Verbindungsstelle 55"/>
          <p:cNvSpPr/>
          <p:nvPr/>
        </p:nvSpPr>
        <p:spPr>
          <a:xfrm>
            <a:off x="7888941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cxnSp>
        <p:nvCxnSpPr>
          <p:cNvPr id="64" name="Gerader Verbinder 63"/>
          <p:cNvCxnSpPr/>
          <p:nvPr/>
        </p:nvCxnSpPr>
        <p:spPr>
          <a:xfrm flipH="1" flipV="1">
            <a:off x="5762780" y="4668416"/>
            <a:ext cx="740453" cy="13772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/>
          <p:cNvCxnSpPr/>
          <p:nvPr/>
        </p:nvCxnSpPr>
        <p:spPr>
          <a:xfrm>
            <a:off x="5546780" y="3895974"/>
            <a:ext cx="222605" cy="786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/>
          <p:cNvCxnSpPr/>
          <p:nvPr/>
        </p:nvCxnSpPr>
        <p:spPr>
          <a:xfrm flipV="1">
            <a:off x="5536656" y="3336787"/>
            <a:ext cx="0" cy="5155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Flussdiagramm: Verbindungsstelle 9"/>
          <p:cNvSpPr/>
          <p:nvPr/>
        </p:nvSpPr>
        <p:spPr>
          <a:xfrm>
            <a:off x="6223518" y="5775649"/>
            <a:ext cx="540000" cy="540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3</a:t>
            </a:r>
          </a:p>
        </p:txBody>
      </p:sp>
      <p:sp>
        <p:nvSpPr>
          <p:cNvPr id="26" name="Flussdiagramm: Verbindungsstelle 25"/>
          <p:cNvSpPr/>
          <p:nvPr/>
        </p:nvSpPr>
        <p:spPr>
          <a:xfrm>
            <a:off x="5546780" y="445241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27" name="Flussdiagramm: Verbindungsstelle 26"/>
          <p:cNvSpPr/>
          <p:nvPr/>
        </p:nvSpPr>
        <p:spPr>
          <a:xfrm>
            <a:off x="5337385" y="367997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173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689"/>
    </mc:Choice>
    <mc:Fallback xmlns="">
      <p:transition spd="slow" advTm="86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73741"/>
            <a:ext cx="8507918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For simplicity: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Define RRP for whole hand as a set of 50 relaxed hand postures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Calculate minimum Euclidian distance to RRP set for particular hand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Yields RRP component for whole hand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Metric value 0: maximum 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Perceived comfort decreases when metric value increases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endParaRPr lang="en-US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Concrete Implementation: RRP Metric Comp.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466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00"/>
    </mc:Choice>
    <mc:Fallback xmlns="">
      <p:transition spd="slow" advTm="52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Concrete Implementation: RRP Metric Comp.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9" y="1404703"/>
            <a:ext cx="68326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5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7"/>
    </mc:Choice>
    <mc:Fallback xmlns="">
      <p:transition spd="slow" advTm="7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8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Naïve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Add up metric components for whole hand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Weight components with estimated importance coefficients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Resulting metric: 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200" dirty="0"/>
              <a:t>Metric value = 0 → maximum comfort, minimum discomfort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200" dirty="0"/>
              <a:t>Metric increases → comfort decreases, discomfort increases</a:t>
            </a:r>
            <a:endParaRPr lang="en-US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Naïve &amp; Improved Metric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273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8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Improved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Naïve Metric ignores anatomical differences of fingers</a:t>
            </a:r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Compute the metric components for each finger, weight components differently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Problem: 17 coefficients hard to estimate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Collect data in user study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Use machine learning to find optimal coefficients</a:t>
            </a:r>
          </a:p>
          <a:p>
            <a:pPr>
              <a:lnSpc>
                <a:spcPct val="150000"/>
              </a:lnSpc>
            </a:pPr>
            <a:endParaRPr lang="de-DE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Naïve &amp; Improved Metric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41"/>
    </mc:Choice>
    <mc:Fallback xmlns="">
      <p:transition spd="slow" advTm="65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9000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Task 1: Hand Posture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Show subject randomly generated </a:t>
            </a:r>
            <a:br>
              <a:rPr lang="en-US" sz="2000" dirty="0"/>
            </a:br>
            <a:r>
              <a:rPr lang="en-US" sz="2000" dirty="0"/>
              <a:t>hand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Subject has to mimic hand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Subject has to rate hand posture on a </a:t>
            </a:r>
            <a:br>
              <a:rPr lang="en-US" sz="2000" dirty="0"/>
            </a:br>
            <a:r>
              <a:rPr lang="en-US" sz="2000" dirty="0"/>
              <a:t>intuitive comfort/discomfort scale from </a:t>
            </a:r>
            <a:br>
              <a:rPr lang="en-US" sz="2000" dirty="0"/>
            </a:br>
            <a:r>
              <a:rPr lang="en-US" sz="2000" dirty="0"/>
              <a:t>0 to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Beforehand: show relaxed and extremely uncomfortable hand posture for reference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963" y="1775349"/>
            <a:ext cx="3835399" cy="3251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847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39"/>
    </mc:Choice>
    <mc:Fallback xmlns="">
      <p:transition spd="slow" advTm="50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5658378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Task 2: Target Shooting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Again show subject randomly generated hand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Again mimic and rate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Subject has to perform target shooting test using that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Detect palm pose with ART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Track hand posture with Leap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052" y="1272322"/>
            <a:ext cx="2785863" cy="49565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07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74"/>
    </mc:Choice>
    <mc:Fallback xmlns="">
      <p:transition spd="slow" advTm="46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261377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Task 2 (contd.)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Total of 12 randomly sorted targets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Measure for performance: total task completion time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Logged Parameters: 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User Rating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Comfort/Discomfort Components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Total Task Time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Complete hand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t="-1" b="8123"/>
          <a:stretch/>
        </p:blipFill>
        <p:spPr>
          <a:xfrm>
            <a:off x="5025073" y="1109240"/>
            <a:ext cx="3803016" cy="30027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/>
          <a:srcRect t="-4113" b="22475"/>
          <a:stretch/>
        </p:blipFill>
        <p:spPr>
          <a:xfrm>
            <a:off x="5025074" y="4111974"/>
            <a:ext cx="3803016" cy="23415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3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37"/>
    </mc:Choice>
    <mc:Fallback xmlns="">
      <p:transition spd="slow" advTm="27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1" y="1762188"/>
            <a:ext cx="4215588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Traditional input methods and speech not optimal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Use gestures and postures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Designer challenge: which hand postures are the best for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200" dirty="0"/>
              <a:t>Performance?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200" dirty="0"/>
              <a:t>User Experience?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Motivation: Controlling a Robot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4" r="35916"/>
          <a:stretch/>
        </p:blipFill>
        <p:spPr>
          <a:xfrm>
            <a:off x="4545823" y="1404703"/>
            <a:ext cx="4598177" cy="50686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735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12"/>
    </mc:Choice>
    <mc:Fallback xmlns="">
      <p:transition spd="slow" advTm="55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89470" y="1886464"/>
            <a:ext cx="4544175" cy="4575295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sz="2200" b="1" dirty="0">
              <a:solidFill>
                <a:srgbClr val="568FD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Total of two user studies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Total of 21 participants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310 data sets from User Rating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de-DE" sz="2200" dirty="0"/>
              <a:t>250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training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metric</a:t>
            </a:r>
            <a:endParaRPr lang="de-DE" sz="2200" dirty="0"/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de-DE" sz="2200" dirty="0"/>
              <a:t>60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testing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metric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35 data sets from Target Shooting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/>
          <a:srcRect r="15792"/>
          <a:stretch/>
        </p:blipFill>
        <p:spPr>
          <a:xfrm>
            <a:off x="4733645" y="2363447"/>
            <a:ext cx="4245599" cy="31511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077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1"/>
    </mc:Choice>
    <mc:Fallback xmlns="">
      <p:transition spd="slow" advTm="7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346216" cy="469957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Problem: finding 17 coefficients, to fit the metric to the user ratings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Similar to a line fitting problem: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We want to find parameters to minimize the error between our metric and the user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 least squares algorithm to find optimal coefficients from the 250 datasets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Improving the Metric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1028" name="Picture 4" descr="https://upload.wikimedia.org/wikipedia/commons/thumb/3/3a/Linear_regression.svg/2000px-Linear_regressi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615" y="1861396"/>
            <a:ext cx="5785997" cy="450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052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5"/>
    </mc:Choice>
    <mc:Fallback xmlns="">
      <p:transition spd="slow" advTm="2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Results: Improved Metric in User Rating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Jonas Mayer (TUM) | 13.07.2016 | A Metric for Hand Comfort/Discomfort Evaluation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6257"/>
            <a:ext cx="9144000" cy="4047619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5446899"/>
            <a:ext cx="8507919" cy="10148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Pearson Correlation: -0.748993, p-value: 5.89e-12</a:t>
            </a:r>
          </a:p>
        </p:txBody>
      </p:sp>
    </p:spTree>
    <p:extLst>
      <p:ext uri="{BB962C8B-B14F-4D97-AF65-F5344CB8AC3E}">
        <p14:creationId xmlns:p14="http://schemas.microsoft.com/office/powerpoint/2010/main" val="25154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159"/>
    </mc:Choice>
    <mc:Fallback xmlns="">
      <p:transition spd="slow" advTm="5815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5519502"/>
            <a:ext cx="8507919" cy="9422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Pearson Correlation: -0.6651999, p-value: 6.73e-9</a:t>
            </a:r>
            <a:endParaRPr lang="de-DE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Results: Improved Metric in Target Shooting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703"/>
            <a:ext cx="9144000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8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51"/>
    </mc:Choice>
    <mc:Fallback xmlns="">
      <p:transition spd="slow" advTm="23451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Discussion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Testing the improved metric against test data</a:t>
            </a:r>
          </a:p>
          <a:p>
            <a:pPr>
              <a:lnSpc>
                <a:spcPct val="150000"/>
              </a:lnSpc>
            </a:pPr>
            <a:r>
              <a:rPr lang="de-DE" sz="2200" dirty="0"/>
              <a:t>Shows </a:t>
            </a:r>
            <a:r>
              <a:rPr lang="en-US" sz="2200" dirty="0"/>
              <a:t>reasonable correlation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Improved metric is good extrapolation of training </a:t>
            </a:r>
            <a:r>
              <a:rPr lang="en-US" sz="2200" dirty="0" smtClean="0"/>
              <a:t>data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 smtClean="0"/>
              <a:t>The created metric reflects </a:t>
            </a:r>
            <a:r>
              <a:rPr lang="en-US" sz="2200" smtClean="0"/>
              <a:t>perceived comfort/discomfort</a:t>
            </a:r>
            <a:endParaRPr lang="de-DE" sz="2200" dirty="0"/>
          </a:p>
          <a:p>
            <a:pPr>
              <a:lnSpc>
                <a:spcPct val="150000"/>
              </a:lnSpc>
            </a:pPr>
            <a:r>
              <a:rPr lang="de-DE" sz="2600" b="1" dirty="0">
                <a:solidFill>
                  <a:srgbClr val="568FD2"/>
                </a:solidFill>
              </a:rPr>
              <a:t>Target </a:t>
            </a:r>
            <a:r>
              <a:rPr lang="en-US" sz="2600" b="1" dirty="0">
                <a:solidFill>
                  <a:srgbClr val="568FD2"/>
                </a:solidFill>
              </a:rPr>
              <a:t>shooting</a:t>
            </a:r>
            <a:r>
              <a:rPr lang="de-DE" sz="2600" b="1" dirty="0">
                <a:solidFill>
                  <a:srgbClr val="568FD2"/>
                </a:solidFill>
              </a:rPr>
              <a:t> </a:t>
            </a:r>
            <a:r>
              <a:rPr lang="en-US" sz="2600" b="1" dirty="0">
                <a:solidFill>
                  <a:srgbClr val="568FD2"/>
                </a:solidFill>
              </a:rPr>
              <a:t>test</a:t>
            </a:r>
            <a:endParaRPr lang="en-US" sz="2200" dirty="0"/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Hand posture comfort does influence performance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Strengthens Short et al. (comfort </a:t>
            </a:r>
            <a:r>
              <a:rPr lang="en-US" sz="2200" dirty="0" smtClean="0"/>
              <a:t>→ </a:t>
            </a:r>
            <a:r>
              <a:rPr lang="en-US" sz="2200" dirty="0"/>
              <a:t>accuracy)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But: small dimensions of study limit expressiveness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725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952"/>
    </mc:Choice>
    <mc:Fallback xmlns="">
      <p:transition spd="slow" advTm="77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1. Creating a Comfort/Discomfort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Goal: Metric for quick, objective hand posture evaluation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Creation based on</a:t>
            </a:r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000" dirty="0"/>
              <a:t>Comfort/Discomfort Models</a:t>
            </a:r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000" dirty="0"/>
              <a:t>Hand Anatomy and Ergonomics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Tweaked the metric using data from </a:t>
            </a:r>
            <a:br>
              <a:rPr lang="en-US" sz="2000" dirty="0"/>
            </a:br>
            <a:r>
              <a:rPr lang="en-US" sz="2000" dirty="0"/>
              <a:t>a user study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Verified the metric in a </a:t>
            </a:r>
            <a:br>
              <a:rPr lang="en-US" sz="2000" dirty="0"/>
            </a:br>
            <a:r>
              <a:rPr lang="en-US" sz="2000" dirty="0"/>
              <a:t>testing user study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Conclusion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805" y="3240745"/>
            <a:ext cx="4123203" cy="32374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516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10"/>
    </mc:Choice>
    <mc:Fallback xmlns="">
      <p:transition spd="slow" advTm="48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6147614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2. Showing Importance of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Goal: Show Comfort/Discomfort-Performance Correlation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Tested in Target Shooting Task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Test Results indicate that hand posture comfort/discomfort do affect performance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Conclusion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057" y="1460750"/>
            <a:ext cx="2785863" cy="49565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81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32"/>
    </mc:Choice>
    <mc:Fallback xmlns="">
      <p:transition spd="slow" advTm="22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7605711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1. Long Term Effects of Comfort and 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Our study neglects long term effects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Strong discomfort symptoms are known </a:t>
            </a:r>
            <a:br>
              <a:rPr lang="en-US" sz="2000" dirty="0"/>
            </a:br>
            <a:r>
              <a:rPr lang="en-US" sz="2000" dirty="0"/>
              <a:t>to occur after long periods of time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For other contexts long term effects might </a:t>
            </a:r>
            <a:br>
              <a:rPr lang="en-US" sz="2000" dirty="0"/>
            </a:br>
            <a:r>
              <a:rPr lang="en-US" sz="2000" dirty="0"/>
              <a:t>be relevant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2. Create Metrics for other Contexts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Automotive, Seats, Mattresses (Whole Body)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Shoes (Feet)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b="1" dirty="0">
                <a:solidFill>
                  <a:schemeClr val="bg2"/>
                </a:solidFill>
              </a:rPr>
              <a:t>Future Work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3" t="-671" r="13689" b="671"/>
          <a:stretch/>
        </p:blipFill>
        <p:spPr>
          <a:xfrm>
            <a:off x="5738899" y="2316303"/>
            <a:ext cx="3089190" cy="24547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610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49"/>
    </mc:Choice>
    <mc:Fallback xmlns="">
      <p:transition spd="slow" advTm="86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319090" y="2362954"/>
            <a:ext cx="8508999" cy="4098806"/>
          </a:xfrm>
        </p:spPr>
        <p:txBody>
          <a:bodyPr/>
          <a:lstStyle/>
          <a:p>
            <a:pPr algn="ctr"/>
            <a:endParaRPr lang="de-DE" sz="3000" dirty="0"/>
          </a:p>
          <a:p>
            <a:pPr algn="ctr"/>
            <a:r>
              <a:rPr lang="en-US" sz="3000" b="1" dirty="0">
                <a:solidFill>
                  <a:srgbClr val="568FD2"/>
                </a:solidFill>
              </a:rPr>
              <a:t>Nicholas Schneider </a:t>
            </a:r>
            <a:endParaRPr lang="en-US" sz="3000" dirty="0"/>
          </a:p>
          <a:p>
            <a:pPr algn="ctr"/>
            <a:r>
              <a:rPr lang="en-US" sz="3000" b="1" dirty="0">
                <a:solidFill>
                  <a:srgbClr val="568FD2"/>
                </a:solidFill>
              </a:rPr>
              <a:t>Dr. </a:t>
            </a:r>
            <a:r>
              <a:rPr lang="en-US" sz="3000" b="1" dirty="0" err="1">
                <a:solidFill>
                  <a:srgbClr val="568FD2"/>
                </a:solidFill>
              </a:rPr>
              <a:t>Frieder</a:t>
            </a:r>
            <a:r>
              <a:rPr lang="en-US" sz="3000" b="1" dirty="0">
                <a:solidFill>
                  <a:srgbClr val="568FD2"/>
                </a:solidFill>
              </a:rPr>
              <a:t> </a:t>
            </a:r>
            <a:r>
              <a:rPr lang="en-US" sz="3000" b="1" dirty="0" err="1">
                <a:solidFill>
                  <a:srgbClr val="568FD2"/>
                </a:solidFill>
              </a:rPr>
              <a:t>Pankratz</a:t>
            </a:r>
            <a:r>
              <a:rPr lang="en-US" sz="3000" b="1" dirty="0">
                <a:solidFill>
                  <a:srgbClr val="568FD2"/>
                </a:solidFill>
              </a:rPr>
              <a:t>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89189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38"/>
    </mc:Choice>
    <mc:Fallback xmlns="">
      <p:transition spd="slow" advTm="15238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942975" y="1614616"/>
            <a:ext cx="5000625" cy="909509"/>
          </a:xfrm>
          <a:prstGeom prst="rect">
            <a:avLst/>
          </a:prstGeom>
          <a:solidFill>
            <a:srgbClr val="FAC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19090" y="447675"/>
            <a:ext cx="6227603" cy="2872581"/>
          </a:xfrm>
          <a:ln>
            <a:noFill/>
          </a:ln>
        </p:spPr>
        <p:txBody>
          <a:bodyPr/>
          <a:lstStyle/>
          <a:p>
            <a:pPr algn="ctr"/>
            <a:r>
              <a:rPr lang="en-US" dirty="0"/>
              <a:t>The results of this work were submitted to the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arrois Gothic" panose="020B0506040000020004" pitchFamily="34" charset="0"/>
              </a:rPr>
              <a:t>ACM Symposium on</a:t>
            </a:r>
            <a:br>
              <a:rPr lang="en-US" dirty="0">
                <a:solidFill>
                  <a:schemeClr val="tx1"/>
                </a:solidFill>
                <a:latin typeface="Carrois Gothic" panose="020B05060400000200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rrois Gothic" panose="020B0506040000020004" pitchFamily="34" charset="0"/>
              </a:rPr>
              <a:t>Spatial User Interaction 2016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and are currently under review.</a:t>
            </a:r>
          </a:p>
        </p:txBody>
      </p:sp>
      <p:sp>
        <p:nvSpPr>
          <p:cNvPr id="16" name="Rechteck 15"/>
          <p:cNvSpPr/>
          <p:nvPr/>
        </p:nvSpPr>
        <p:spPr>
          <a:xfrm>
            <a:off x="6546694" y="2450307"/>
            <a:ext cx="2609627" cy="4407693"/>
          </a:xfrm>
          <a:prstGeom prst="rect">
            <a:avLst/>
          </a:prstGeom>
          <a:solidFill>
            <a:srgbClr val="FAC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3"/>
          <a:srcRect l="520" t="7849" r="74375" b="50048"/>
          <a:stretch/>
        </p:blipFill>
        <p:spPr>
          <a:xfrm>
            <a:off x="6546693" y="1"/>
            <a:ext cx="2597307" cy="2450306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Jonas Mayer (TUM) | 13.07.2016 | A Metric for Hand Comfort/Discomfort Evaluation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15538" t="8216" r="14296" b="4543"/>
          <a:stretch/>
        </p:blipFill>
        <p:spPr>
          <a:xfrm>
            <a:off x="5208416" y="3819560"/>
            <a:ext cx="3794470" cy="26537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nhaltsplatzhalter 5"/>
          <p:cNvPicPr>
            <a:picLocks noGrp="1" noChangeAspect="1"/>
          </p:cNvPicPr>
          <p:nvPr>
            <p:ph idx="4294967295"/>
          </p:nvPr>
        </p:nvPicPr>
        <p:blipFill rotWithShape="1">
          <a:blip r:embed="rId5"/>
          <a:srcRect l="15562" t="7870" r="14343" b="4212"/>
          <a:stretch/>
        </p:blipFill>
        <p:spPr>
          <a:xfrm>
            <a:off x="1260511" y="3669276"/>
            <a:ext cx="3947905" cy="2784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09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2"/>
    </mc:Choice>
    <mc:Fallback xmlns="">
      <p:transition spd="slow" advTm="951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1" y="3627444"/>
            <a:ext cx="8732144" cy="2845868"/>
          </a:xfrm>
        </p:spPr>
        <p:txBody>
          <a:bodyPr/>
          <a:lstStyle/>
          <a:p>
            <a:r>
              <a:rPr lang="en-US" sz="2200" dirty="0"/>
              <a:t>Compare three different hand postures</a:t>
            </a:r>
          </a:p>
          <a:p>
            <a:pPr marL="461963" lvl="1" indent="-285750">
              <a:buFont typeface="Symbol" panose="05050102010706020507" pitchFamily="18" charset="2"/>
              <a:buChar char="-"/>
            </a:pPr>
            <a:r>
              <a:rPr lang="en-US" sz="2200" dirty="0"/>
              <a:t>Point</a:t>
            </a:r>
          </a:p>
          <a:p>
            <a:pPr marL="461963" lvl="1" indent="-285750">
              <a:buFont typeface="Symbol" panose="05050102010706020507" pitchFamily="18" charset="2"/>
              <a:buChar char="-"/>
            </a:pPr>
            <a:r>
              <a:rPr lang="en-US" sz="2200" dirty="0"/>
              <a:t>Spiderman </a:t>
            </a:r>
          </a:p>
          <a:p>
            <a:pPr marL="461963" lvl="1" indent="-285750">
              <a:buFont typeface="Symbol" panose="05050102010706020507" pitchFamily="18" charset="2"/>
              <a:buChar char="-"/>
            </a:pPr>
            <a:r>
              <a:rPr lang="en-US" sz="2200" dirty="0"/>
              <a:t>Pinch</a:t>
            </a:r>
          </a:p>
          <a:p>
            <a:r>
              <a:rPr lang="en-US" sz="2200" dirty="0"/>
              <a:t>in a target shooting test regarding performance and user experience.</a:t>
            </a:r>
          </a:p>
          <a:p>
            <a:r>
              <a:rPr lang="en-US" sz="2400" b="1" dirty="0">
                <a:solidFill>
                  <a:srgbClr val="568FD2"/>
                </a:solidFill>
              </a:rPr>
              <a:t>Results: </a:t>
            </a:r>
          </a:p>
          <a:p>
            <a:pPr marL="461963" lvl="1" indent="-285750">
              <a:buFont typeface="Symbol" panose="05050102010706020507" pitchFamily="18" charset="2"/>
              <a:buChar char="-"/>
            </a:pPr>
            <a:r>
              <a:rPr lang="en-US" sz="2200" dirty="0"/>
              <a:t>Pointing posture generally best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noProof="1">
                <a:solidFill>
                  <a:schemeClr val="bg2"/>
                </a:solidFill>
              </a:rPr>
              <a:t>Related Work: Nicholas Schneider (TUM)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8" name="Picture 528"/>
          <p:cNvPicPr/>
          <p:nvPr/>
        </p:nvPicPr>
        <p:blipFill>
          <a:blip r:embed="rId4"/>
          <a:stretch>
            <a:fillRect/>
          </a:stretch>
        </p:blipFill>
        <p:spPr>
          <a:xfrm>
            <a:off x="319090" y="1404703"/>
            <a:ext cx="8508999" cy="22227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679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08"/>
    </mc:Choice>
    <mc:Fallback xmlns="">
      <p:transition spd="slow" advTm="34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8" y="1347698"/>
            <a:ext cx="4628676" cy="32786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44" y="768400"/>
            <a:ext cx="4255406" cy="2766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331" y="3534730"/>
            <a:ext cx="2219113" cy="3323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325"/>
          <p:cNvPicPr/>
          <p:nvPr/>
        </p:nvPicPr>
        <p:blipFill>
          <a:blip r:embed="rId5"/>
          <a:stretch>
            <a:fillRect/>
          </a:stretch>
        </p:blipFill>
        <p:spPr>
          <a:xfrm>
            <a:off x="4816444" y="3534730"/>
            <a:ext cx="2171916" cy="3076009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6"/>
          <a:srcRect r="20890"/>
          <a:stretch/>
        </p:blipFill>
        <p:spPr>
          <a:xfrm>
            <a:off x="-30539" y="3534730"/>
            <a:ext cx="2627870" cy="1938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" r="35916"/>
          <a:stretch/>
        </p:blipFill>
        <p:spPr>
          <a:xfrm>
            <a:off x="6972754" y="3542235"/>
            <a:ext cx="2099096" cy="3170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2318"/>
          <p:cNvPicPr/>
          <p:nvPr/>
        </p:nvPicPr>
        <p:blipFill rotWithShape="1">
          <a:blip r:embed="rId8"/>
          <a:srcRect l="11153" t="9524" r="35064" b="71429"/>
          <a:stretch/>
        </p:blipFill>
        <p:spPr>
          <a:xfrm>
            <a:off x="113454" y="5519146"/>
            <a:ext cx="2414199" cy="1338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Questions?</a:t>
            </a:r>
            <a:endParaRPr lang="de-D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3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05"/>
    </mc:Choice>
    <mc:Fallback xmlns="">
      <p:transition spd="slow" advTm="8205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Appendix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1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"/>
    </mc:Choice>
    <mc:Fallback xmlns="">
      <p:transition spd="slow" advTm="477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Training Data: Improved Metric and User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Pearson Correlation: -0.6453242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p-value: &lt; 2.2e-16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Not perfect: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Anatomical and psychological </a:t>
            </a:r>
            <a:br>
              <a:rPr lang="en-US" sz="1400" dirty="0"/>
            </a:br>
            <a:r>
              <a:rPr lang="en-US" sz="1400" dirty="0"/>
              <a:t>differences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Short term effects only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Few discrete steps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70" y="2295966"/>
            <a:ext cx="6770144" cy="40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1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"/>
    </mc:Choice>
    <mc:Fallback xmlns="">
      <p:transition spd="slow" advTm="1662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Test Data: Naive Metric and User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Pearson Correlation: -0.6651999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p-value: 6.73e-9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 big difference on first sight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However, standard error is smaller,</a:t>
            </a:r>
            <a:br>
              <a:rPr lang="en-US" sz="2000" dirty="0"/>
            </a:br>
            <a:r>
              <a:rPr lang="en-US" sz="2000" dirty="0"/>
              <a:t>better correlation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78" y="4493530"/>
            <a:ext cx="4464550" cy="2232275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78" y="2311830"/>
            <a:ext cx="4340293" cy="2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4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683026"/>
            <a:ext cx="8507917" cy="47787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400" b="1" dirty="0">
                <a:solidFill>
                  <a:srgbClr val="568FD2"/>
                </a:solidFill>
              </a:rPr>
              <a:t>Problem</a:t>
            </a:r>
            <a:endParaRPr lang="en-US" sz="2400" b="1" dirty="0">
              <a:solidFill>
                <a:srgbClr val="568FD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/>
              <a:t>Hand posture evaluation either subjective or work intensive</a:t>
            </a:r>
            <a:endParaRPr lang="en-US" sz="2400" b="1" dirty="0">
              <a:solidFill>
                <a:srgbClr val="568FD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568FD2"/>
                </a:solidFill>
              </a:rPr>
              <a:t>Hypothesis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Hand posture comfort and discomfort affect performance and obviously user experience.</a:t>
            </a:r>
            <a:endParaRPr lang="en-US" sz="2400" b="1" dirty="0">
              <a:solidFill>
                <a:srgbClr val="568FD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568FD2"/>
                </a:solidFill>
              </a:rPr>
              <a:t>Goals</a:t>
            </a:r>
            <a:endParaRPr lang="en-US" dirty="0">
              <a:solidFill>
                <a:srgbClr val="568FD2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Create a metric for quick and objective hand posture comfort/discomfort evaluation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Show its effect on performance in a pointing task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b="1" dirty="0">
                <a:solidFill>
                  <a:schemeClr val="bg2"/>
                </a:solidFill>
              </a:rPr>
              <a:t>Study Goal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356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87"/>
    </mc:Choice>
    <mc:Fallback xmlns="">
      <p:transition spd="slow" advTm="67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1" y="1581666"/>
            <a:ext cx="8124694" cy="48800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568FD2"/>
                </a:solidFill>
              </a:rPr>
              <a:t>Apostolico</a:t>
            </a:r>
            <a:r>
              <a:rPr lang="en-US" sz="2400" b="1" dirty="0">
                <a:solidFill>
                  <a:srgbClr val="568FD2"/>
                </a:solidFill>
              </a:rPr>
              <a:t> et al: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Introduce and determine the Range of Rest Posture for human joints (later more)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568FD2"/>
                </a:solidFill>
              </a:rPr>
              <a:t>Naddeo</a:t>
            </a:r>
            <a:r>
              <a:rPr lang="en-US" sz="2400" b="1" dirty="0">
                <a:solidFill>
                  <a:srgbClr val="568FD2"/>
                </a:solidFill>
              </a:rPr>
              <a:t> et al: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Propose a quantitative method for postural </a:t>
            </a:r>
            <a:br>
              <a:rPr lang="en-US" sz="2200" dirty="0"/>
            </a:br>
            <a:r>
              <a:rPr lang="en-US" sz="2200" dirty="0"/>
              <a:t>comfort evaluation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Comfort based on the distance to the range of rest posture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568FD2"/>
                </a:solidFill>
              </a:rPr>
              <a:t>Short et al: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Comfortable postures generally generate higher accuracy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7328" y="1010810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Related Work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9" name="Picture 1472"/>
          <p:cNvPicPr/>
          <p:nvPr/>
        </p:nvPicPr>
        <p:blipFill>
          <a:blip r:embed="rId4"/>
          <a:stretch>
            <a:fillRect/>
          </a:stretch>
        </p:blipFill>
        <p:spPr>
          <a:xfrm>
            <a:off x="6087763" y="2842053"/>
            <a:ext cx="2603155" cy="19846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336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15"/>
    </mc:Choice>
    <mc:Fallback xmlns="">
      <p:transition spd="slow" advTm="37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2087216"/>
            <a:ext cx="8507917" cy="437454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“pleasant state or relaxed feeling of a human being”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Influenced by subjective impressions and expectations</a:t>
            </a:r>
          </a:p>
          <a:p>
            <a:pPr>
              <a:lnSpc>
                <a:spcPct val="150000"/>
              </a:lnSpc>
            </a:pP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“an unpleasant state of the human body”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Caused by physical stress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Related Work: Comfort and Discomfort</a:t>
            </a:r>
            <a:br>
              <a:rPr lang="en-US" b="1" dirty="0">
                <a:solidFill>
                  <a:schemeClr val="bg2"/>
                </a:solidFill>
              </a:rPr>
            </a:br>
            <a:r>
              <a:rPr lang="en-US" b="1" dirty="0">
                <a:solidFill>
                  <a:schemeClr val="bg2"/>
                </a:solidFill>
              </a:rPr>
              <a:t>(</a:t>
            </a:r>
            <a:r>
              <a:rPr lang="en-US" b="1" dirty="0" err="1">
                <a:solidFill>
                  <a:schemeClr val="bg2"/>
                </a:solidFill>
              </a:rPr>
              <a:t>Vink</a:t>
            </a:r>
            <a:r>
              <a:rPr lang="en-US" b="1" dirty="0">
                <a:solidFill>
                  <a:schemeClr val="bg2"/>
                </a:solidFill>
              </a:rPr>
              <a:t> et al.)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998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69"/>
    </mc:Choice>
    <mc:Fallback xmlns="">
      <p:transition spd="slow" advTm="50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7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Four components affect hand comfort/discomfort: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Deviation from Range of Rest Posture (RRP)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Inter Finger Angles (IFA)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Hyperextension (HE)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Abduction (FA)</a:t>
            </a:r>
            <a:endParaRPr lang="de-DE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b="1" dirty="0">
                <a:solidFill>
                  <a:schemeClr val="bg2"/>
                </a:solidFill>
              </a:rPr>
              <a:t>Hand </a:t>
            </a:r>
            <a:r>
              <a:rPr lang="de-DE" b="1" dirty="0" err="1">
                <a:solidFill>
                  <a:schemeClr val="bg2"/>
                </a:solidFill>
              </a:rPr>
              <a:t>Comfort</a:t>
            </a:r>
            <a:r>
              <a:rPr lang="de-DE" b="1" dirty="0">
                <a:solidFill>
                  <a:schemeClr val="bg2"/>
                </a:solidFill>
              </a:rPr>
              <a:t>/</a:t>
            </a:r>
            <a:r>
              <a:rPr lang="de-DE" b="1" dirty="0" err="1">
                <a:solidFill>
                  <a:schemeClr val="bg2"/>
                </a:solidFill>
              </a:rPr>
              <a:t>Discomfort</a:t>
            </a:r>
            <a:r>
              <a:rPr lang="de-DE" b="1" dirty="0">
                <a:solidFill>
                  <a:schemeClr val="bg2"/>
                </a:solidFill>
              </a:rPr>
              <a:t> Components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0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92"/>
    </mc:Choice>
    <mc:Fallback xmlns="">
      <p:transition spd="slow" advTm="23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7235007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Deviation from Range of Rest Posture (RRP)</a:t>
            </a:r>
          </a:p>
          <a:p>
            <a:pPr>
              <a:lnSpc>
                <a:spcPct val="150000"/>
              </a:lnSpc>
            </a:pPr>
            <a:r>
              <a:rPr lang="en-US" sz="2200" dirty="0" err="1"/>
              <a:t>Apostolico</a:t>
            </a:r>
            <a:r>
              <a:rPr lang="en-US" sz="2200" dirty="0"/>
              <a:t> et al: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Every joint has a rest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When in the rest posture, maximum comfort is perceived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Deviation from rest posture should decrease 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Due to anatomical differences: look at Range of Rest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our case: look at the RRPs for all hand joints</a:t>
            </a:r>
          </a:p>
          <a:p>
            <a:pPr>
              <a:lnSpc>
                <a:spcPct val="150000"/>
              </a:lnSpc>
            </a:pPr>
            <a:endParaRPr lang="en-US" sz="2600" b="1" dirty="0">
              <a:solidFill>
                <a:srgbClr val="568FD2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8" name="Picture 23783"/>
          <p:cNvPicPr/>
          <p:nvPr/>
        </p:nvPicPr>
        <p:blipFill>
          <a:blip r:embed="rId4"/>
          <a:stretch>
            <a:fillRect/>
          </a:stretch>
        </p:blipFill>
        <p:spPr>
          <a:xfrm>
            <a:off x="6565558" y="2426849"/>
            <a:ext cx="2517906" cy="17909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614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1"/>
    </mc:Choice>
    <mc:Fallback xmlns="">
      <p:transition spd="slow" advTm="2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85006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Inter Finger Angles (IFA)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Complex Hand Anatomy: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</a:t>
            </a:r>
            <a:r>
              <a:rPr lang="en-US" sz="2200" dirty="0" err="1"/>
              <a:t>extendors</a:t>
            </a:r>
            <a:r>
              <a:rPr lang="en-US" sz="2200" dirty="0"/>
              <a:t> and flexors share same muscles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Inter-finger tendons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Individual finger movement limited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High inter finger angle differences create stress on tendons, muscles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Picture 2325"/>
          <p:cNvPicPr/>
          <p:nvPr/>
        </p:nvPicPr>
        <p:blipFill>
          <a:blip r:embed="rId4"/>
          <a:stretch>
            <a:fillRect/>
          </a:stretch>
        </p:blipFill>
        <p:spPr>
          <a:xfrm>
            <a:off x="5607211" y="1516185"/>
            <a:ext cx="3402330" cy="513969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18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80"/>
    </mc:Choice>
    <mc:Fallback xmlns="">
      <p:transition spd="slow" advTm="51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17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9|10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1|15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3|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0.8|10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2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8|3.7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4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2|0.2|0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12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20.5|13.5|10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|9.6|13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4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27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8.3|2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4.1|1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6|1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2.3|2.7|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|1|13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9.9"/>
</p:tagLst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1470</Words>
  <Application>Microsoft Office PowerPoint</Application>
  <PresentationFormat>Bildschirmpräsentation (4:3)</PresentationFormat>
  <Paragraphs>273</Paragraphs>
  <Slides>33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33</vt:i4>
      </vt:variant>
    </vt:vector>
  </HeadingPairs>
  <TitlesOfParts>
    <vt:vector size="45" baseType="lpstr">
      <vt:lpstr>Arial</vt:lpstr>
      <vt:lpstr>Calibri</vt:lpstr>
      <vt:lpstr>Carrois Gothic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 Metric for Hand Comfort/Discomfort Evaluation Towards Expressivity in Spatial Control</vt:lpstr>
      <vt:lpstr>Motivation: Controlling a Robot</vt:lpstr>
      <vt:lpstr>Related Work: Nicholas Schneider (TUM)</vt:lpstr>
      <vt:lpstr>Study Goal</vt:lpstr>
      <vt:lpstr>Related Work</vt:lpstr>
      <vt:lpstr>Related Work: Comfort and Discomfort (Vink et al.)</vt:lpstr>
      <vt:lpstr>Hand Comfort/Discomfort Components</vt:lpstr>
      <vt:lpstr>Hand Comfort/Discomfort Components</vt:lpstr>
      <vt:lpstr>Hand Comfort/Discomfort Components</vt:lpstr>
      <vt:lpstr>Hand Comfort/Discomfort Components</vt:lpstr>
      <vt:lpstr>Hand Comfort/Discomfort Components</vt:lpstr>
      <vt:lpstr>Concrete Implementation: RRP Metric Comp.</vt:lpstr>
      <vt:lpstr>Concrete Implementation: RRP Metric Comp.</vt:lpstr>
      <vt:lpstr>Concrete Implementation: RRP Metric Comp.</vt:lpstr>
      <vt:lpstr>Naïve &amp; Improved Metric</vt:lpstr>
      <vt:lpstr>Naïve &amp; Improved Metric</vt:lpstr>
      <vt:lpstr>User Study</vt:lpstr>
      <vt:lpstr>User Study</vt:lpstr>
      <vt:lpstr>User Study</vt:lpstr>
      <vt:lpstr>User Study</vt:lpstr>
      <vt:lpstr>Improving the Metric</vt:lpstr>
      <vt:lpstr>Results: Improved Metric in User Rating</vt:lpstr>
      <vt:lpstr>Results: Improved Metric in Target Shooting</vt:lpstr>
      <vt:lpstr>Discussion</vt:lpstr>
      <vt:lpstr>Conclusion </vt:lpstr>
      <vt:lpstr>Conclusion </vt:lpstr>
      <vt:lpstr>Future Work</vt:lpstr>
      <vt:lpstr>Acknowledgements</vt:lpstr>
      <vt:lpstr>The results of this work were submitted to the   ACM Symposium on Spatial User Interaction 2016  and are currently under review.</vt:lpstr>
      <vt:lpstr>Questions?</vt:lpstr>
      <vt:lpstr>Appendix</vt:lpstr>
      <vt:lpstr>Results</vt:lpstr>
      <vt:lpstr>Results</vt:lpstr>
    </vt:vector>
  </TitlesOfParts>
  <Company>--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Mayer</dc:creator>
  <cp:lastModifiedBy>Jonas Mayer</cp:lastModifiedBy>
  <cp:revision>163</cp:revision>
  <cp:lastPrinted>2015-07-30T14:04:45Z</cp:lastPrinted>
  <dcterms:created xsi:type="dcterms:W3CDTF">2016-07-08T18:20:49Z</dcterms:created>
  <dcterms:modified xsi:type="dcterms:W3CDTF">2016-07-13T10:36:22Z</dcterms:modified>
</cp:coreProperties>
</file>